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26"/>
  </p:notesMasterIdLst>
  <p:sldIdLst>
    <p:sldId id="256" r:id="rId2"/>
    <p:sldId id="284" r:id="rId3"/>
    <p:sldId id="272" r:id="rId4"/>
    <p:sldId id="257" r:id="rId5"/>
    <p:sldId id="275" r:id="rId6"/>
    <p:sldId id="258" r:id="rId7"/>
    <p:sldId id="282" r:id="rId8"/>
    <p:sldId id="277" r:id="rId9"/>
    <p:sldId id="259" r:id="rId10"/>
    <p:sldId id="283" r:id="rId11"/>
    <p:sldId id="274" r:id="rId12"/>
    <p:sldId id="278" r:id="rId13"/>
    <p:sldId id="260" r:id="rId14"/>
    <p:sldId id="268" r:id="rId15"/>
    <p:sldId id="269" r:id="rId16"/>
    <p:sldId id="261" r:id="rId17"/>
    <p:sldId id="262" r:id="rId18"/>
    <p:sldId id="263" r:id="rId19"/>
    <p:sldId id="270" r:id="rId20"/>
    <p:sldId id="271" r:id="rId21"/>
    <p:sldId id="279" r:id="rId22"/>
    <p:sldId id="281" r:id="rId23"/>
    <p:sldId id="280" r:id="rId24"/>
    <p:sldId id="273" r:id="rId25"/>
  </p:sldIdLst>
  <p:sldSz cx="10287000" cy="10287000"/>
  <p:notesSz cx="6858000" cy="9144000"/>
  <p:embeddedFontLst>
    <p:embeddedFont>
      <p:font typeface="Bahnschrift SemiCondensed" panose="020B0502040204020203" pitchFamily="34" charset="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Franklin Gothic Demi" panose="020B0703020102020204" pitchFamily="34" charset="0"/>
      <p:regular r:id="rId35"/>
      <p:italic r:id="rId36"/>
    </p:embeddedFont>
    <p:embeddedFont>
      <p:font typeface="Perpetua" panose="02020502060401020303" pitchFamily="18" charset="0"/>
      <p:regular r:id="rId37"/>
      <p:bold r:id="rId38"/>
      <p:italic r:id="rId39"/>
      <p:boldItalic r:id="rId40"/>
    </p:embeddedFont>
    <p:embeddedFont>
      <p:font typeface="Poppins" panose="00000500000000000000" pitchFamily="2" charset="0"/>
      <p:regular r:id="rId41"/>
    </p:embeddedFont>
    <p:embeddedFont>
      <p:font typeface="Poppins Bold" panose="020B0604020202020204" charset="0"/>
      <p:regular r:id="rId42"/>
    </p:embeddedFont>
    <p:embeddedFont>
      <p:font typeface="Rockwell Condensed" panose="02060603050405020104" pitchFamily="18" charset="0"/>
      <p:regular r:id="rId43"/>
      <p:bold r:id="rId44"/>
    </p:embeddedFont>
    <p:embeddedFont>
      <p:font typeface="Segoe UI Black" panose="020B0A02040204020203" pitchFamily="34" charset="0"/>
      <p:bold r:id="rId45"/>
      <p:boldItalic r:id="rId46"/>
    </p:embeddedFont>
    <p:embeddedFont>
      <p:font typeface="Snap ITC" panose="04040A07060A02020202" pitchFamily="82" charset="0"/>
      <p:regular r:id="rId47"/>
    </p:embeddedFont>
    <p:embeddedFont>
      <p:font typeface="TAN Pearl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ED13F"/>
    <a:srgbClr val="3371A2"/>
    <a:srgbClr val="C1AF87"/>
    <a:srgbClr val="1AADBB"/>
    <a:srgbClr val="337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3" autoAdjust="0"/>
    <p:restoredTop sz="94622" autoAdjust="0"/>
  </p:normalViewPr>
  <p:slideViewPr>
    <p:cSldViewPr>
      <p:cViewPr>
        <p:scale>
          <a:sx n="42" d="100"/>
          <a:sy n="42" d="100"/>
        </p:scale>
        <p:origin x="1844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907F1-8026-47CA-B460-B7C2651736C1}" type="datetimeFigureOut">
              <a:rPr lang="bg-BG" smtClean="0"/>
              <a:t>27.4.2023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9FDE4-A226-4F23-83B7-5F62F134DD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7731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9FDE4-A226-4F23-83B7-5F62F134DD04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331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81" y="9601200"/>
            <a:ext cx="10284321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1138428"/>
            <a:ext cx="8486775" cy="534924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9000" spc="-56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168" y="6683432"/>
            <a:ext cx="8486775" cy="1714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700" cap="all" spc="225" baseline="0">
                <a:solidFill>
                  <a:schemeClr val="tx2"/>
                </a:solidFill>
                <a:latin typeface="+mj-lt"/>
              </a:defRPr>
            </a:lvl1pPr>
            <a:lvl2pPr marL="514350" indent="0" algn="ctr">
              <a:buNone/>
              <a:defRPr sz="2700"/>
            </a:lvl2pPr>
            <a:lvl3pPr marL="1028700" indent="0" algn="ctr">
              <a:buNone/>
              <a:defRPr sz="2700"/>
            </a:lvl3pPr>
            <a:lvl4pPr marL="1543050" indent="0" algn="ctr">
              <a:buNone/>
              <a:defRPr sz="2250"/>
            </a:lvl4pPr>
            <a:lvl5pPr marL="2057400" indent="0" algn="ctr">
              <a:buNone/>
              <a:defRPr sz="2250"/>
            </a:lvl5pPr>
            <a:lvl6pPr marL="2571750" indent="0" algn="ctr">
              <a:buNone/>
              <a:defRPr sz="2250"/>
            </a:lvl6pPr>
            <a:lvl7pPr marL="3086100" indent="0" algn="ctr">
              <a:buNone/>
              <a:defRPr sz="2250"/>
            </a:lvl7pPr>
            <a:lvl8pPr marL="3600450" indent="0" algn="ctr">
              <a:buNone/>
              <a:defRPr sz="2250"/>
            </a:lvl8pPr>
            <a:lvl9pPr marL="4114800" indent="0" algn="ctr">
              <a:buNone/>
              <a:defRPr sz="225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18962" y="6515100"/>
            <a:ext cx="833247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9501473"/>
            <a:ext cx="10287001" cy="98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158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46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81" y="9601200"/>
            <a:ext cx="10284321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830" y="1138428"/>
            <a:ext cx="8486775" cy="534924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9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830" y="6679692"/>
            <a:ext cx="8486775" cy="1714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700" cap="all" spc="225" baseline="0">
                <a:solidFill>
                  <a:schemeClr val="tx2"/>
                </a:solidFill>
                <a:latin typeface="+mj-lt"/>
              </a:defRPr>
            </a:lvl1pPr>
            <a:lvl2pPr marL="51435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18962" y="6515100"/>
            <a:ext cx="833247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" y="9501473"/>
            <a:ext cx="10287001" cy="98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281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25830" y="429907"/>
            <a:ext cx="8486775" cy="2176136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830" y="2768601"/>
            <a:ext cx="4166235" cy="6035040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6370" y="2768603"/>
            <a:ext cx="4166235" cy="6035040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9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25830" y="429907"/>
            <a:ext cx="8486775" cy="2176136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830" y="2769078"/>
            <a:ext cx="4166235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50" b="0" cap="all" baseline="0">
                <a:solidFill>
                  <a:schemeClr val="tx2"/>
                </a:solidFill>
              </a:defRPr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" y="3873501"/>
            <a:ext cx="4166235" cy="5067300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6370" y="2769078"/>
            <a:ext cx="4166235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50" b="0" cap="all" baseline="0">
                <a:solidFill>
                  <a:schemeClr val="tx2"/>
                </a:solidFill>
              </a:defRPr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6370" y="3873501"/>
            <a:ext cx="4166235" cy="5067300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3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8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81" y="9601200"/>
            <a:ext cx="10284321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9501474"/>
            <a:ext cx="10284321" cy="960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1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417855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408810" y="0"/>
            <a:ext cx="54007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762" y="891538"/>
            <a:ext cx="2700338" cy="3429000"/>
          </a:xfrm>
        </p:spPr>
        <p:txBody>
          <a:bodyPr anchor="b">
            <a:normAutofit/>
          </a:bodyPr>
          <a:lstStyle>
            <a:lvl1pPr>
              <a:defRPr sz="405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0506" y="1097280"/>
            <a:ext cx="5477828" cy="7886700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62" y="4389120"/>
            <a:ext cx="2700338" cy="506868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88">
                <a:solidFill>
                  <a:srgbClr val="FFFFFF"/>
                </a:solidFill>
              </a:defRPr>
            </a:lvl1pPr>
            <a:lvl2pPr marL="514350" indent="0">
              <a:buNone/>
              <a:defRPr sz="1350"/>
            </a:lvl2pPr>
            <a:lvl3pPr marL="1028700" indent="0">
              <a:buNone/>
              <a:defRPr sz="1125"/>
            </a:lvl3pPr>
            <a:lvl4pPr marL="1543050" indent="0">
              <a:buNone/>
              <a:defRPr sz="1013"/>
            </a:lvl4pPr>
            <a:lvl5pPr marL="2057400" indent="0">
              <a:buNone/>
              <a:defRPr sz="1013"/>
            </a:lvl5pPr>
            <a:lvl6pPr marL="2571750" indent="0">
              <a:buNone/>
              <a:defRPr sz="1013"/>
            </a:lvl6pPr>
            <a:lvl7pPr marL="3086100" indent="0">
              <a:buNone/>
              <a:defRPr sz="1013"/>
            </a:lvl7pPr>
            <a:lvl8pPr marL="3600450" indent="0">
              <a:buNone/>
              <a:defRPr sz="1013"/>
            </a:lvl8pPr>
            <a:lvl9pPr marL="4114800" indent="0">
              <a:buNone/>
              <a:defRPr sz="1013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2777" y="9689680"/>
            <a:ext cx="2209368" cy="547688"/>
          </a:xfrm>
        </p:spPr>
        <p:txBody>
          <a:bodyPr/>
          <a:lstStyle>
            <a:lvl1pPr algn="l">
              <a:defRPr/>
            </a:lvl1pPr>
          </a:lstStyle>
          <a:p>
            <a:fld id="{DA16AA21-1863-4931-97CB-99D0A168701B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50506" y="9689680"/>
            <a:ext cx="3921919" cy="547688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38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429500"/>
            <a:ext cx="10284321" cy="2857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7372614"/>
            <a:ext cx="10284321" cy="960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830" y="7612380"/>
            <a:ext cx="8533388" cy="1234440"/>
          </a:xfrm>
        </p:spPr>
        <p:txBody>
          <a:bodyPr tIns="0" bIns="0" anchor="b">
            <a:noAutofit/>
          </a:bodyPr>
          <a:lstStyle>
            <a:lvl1pPr>
              <a:defRPr sz="405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286988" cy="7372614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830" y="8860536"/>
            <a:ext cx="8538210" cy="89154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75"/>
              </a:spcAft>
              <a:buNone/>
              <a:defRPr sz="1688">
                <a:solidFill>
                  <a:srgbClr val="FFFFFF"/>
                </a:solidFill>
              </a:defRPr>
            </a:lvl1pPr>
            <a:lvl2pPr marL="514350" indent="0">
              <a:buNone/>
              <a:defRPr sz="1350"/>
            </a:lvl2pPr>
            <a:lvl3pPr marL="1028700" indent="0">
              <a:buNone/>
              <a:defRPr sz="1125"/>
            </a:lvl3pPr>
            <a:lvl4pPr marL="1543050" indent="0">
              <a:buNone/>
              <a:defRPr sz="1013"/>
            </a:lvl4pPr>
            <a:lvl5pPr marL="2057400" indent="0">
              <a:buNone/>
              <a:defRPr sz="1013"/>
            </a:lvl5pPr>
            <a:lvl6pPr marL="2571750" indent="0">
              <a:buNone/>
              <a:defRPr sz="1013"/>
            </a:lvl6pPr>
            <a:lvl7pPr marL="3086100" indent="0">
              <a:buNone/>
              <a:defRPr sz="1013"/>
            </a:lvl7pPr>
            <a:lvl8pPr marL="3600450" indent="0">
              <a:buNone/>
              <a:defRPr sz="1013"/>
            </a:lvl8pPr>
            <a:lvl9pPr marL="4114800" indent="0">
              <a:buNone/>
              <a:defRPr sz="1013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7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0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81" y="9601200"/>
            <a:ext cx="10284321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9501474"/>
            <a:ext cx="10286988" cy="960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18453"/>
            <a:ext cx="2218134" cy="8639847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18453"/>
            <a:ext cx="6525816" cy="8639847"/>
          </a:xfrm>
        </p:spPr>
        <p:txBody>
          <a:bodyPr vert="eaVert" lIns="45720" tIns="0" rIns="45720" bIns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5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9601200"/>
            <a:ext cx="10287001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9501473"/>
            <a:ext cx="10287001" cy="98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5830" y="429907"/>
            <a:ext cx="8486775" cy="2176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829" y="2768601"/>
            <a:ext cx="8486776" cy="60350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5832" y="9689680"/>
            <a:ext cx="208597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rgbClr val="FFFFFF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10219" y="9689680"/>
            <a:ext cx="406924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3513" y="9689680"/>
            <a:ext cx="110702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007042" y="2606768"/>
            <a:ext cx="840962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7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1028700" rtl="0" eaLnBrk="1" latinLnBrk="0" hangingPunct="1">
        <a:lnSpc>
          <a:spcPct val="85000"/>
        </a:lnSpc>
        <a:spcBef>
          <a:spcPct val="0"/>
        </a:spcBef>
        <a:buNone/>
        <a:defRPr sz="5400" kern="1200" spc="-56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1028700" rtl="0" eaLnBrk="1" latinLnBrk="0" hangingPunct="1">
        <a:lnSpc>
          <a:spcPct val="90000"/>
        </a:lnSpc>
        <a:spcBef>
          <a:spcPts val="1350"/>
        </a:spcBef>
        <a:spcAft>
          <a:spcPts val="225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32054" indent="-205740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202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37794" indent="-205740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43534" indent="-205740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49274" indent="-205740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7500" indent="-257175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62500" indent="-257175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87500" indent="-257175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12500" indent="-257175" algn="l" defTabSz="1028700" rtl="0" eaLnBrk="1" latinLnBrk="0" hangingPunct="1">
        <a:lnSpc>
          <a:spcPct val="90000"/>
        </a:lnSpc>
        <a:spcBef>
          <a:spcPts val="225"/>
        </a:spcBef>
        <a:spcAft>
          <a:spcPts val="450"/>
        </a:spcAft>
        <a:buClr>
          <a:schemeClr val="accent1"/>
        </a:buClr>
        <a:buFont typeface="Calibri" pitchFamily="34" charset="0"/>
        <a:buChar char="◦"/>
        <a:defRPr sz="15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2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2.sv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3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5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svg"/><Relationship Id="rId11" Type="http://schemas.openxmlformats.org/officeDocument/2006/relationships/image" Target="../media/image14.png"/><Relationship Id="rId5" Type="http://schemas.openxmlformats.org/officeDocument/2006/relationships/image" Target="../media/image1.png"/><Relationship Id="rId15" Type="http://schemas.openxmlformats.org/officeDocument/2006/relationships/image" Target="../media/image29.pn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.svg"/><Relationship Id="rId11" Type="http://schemas.openxmlformats.org/officeDocument/2006/relationships/image" Target="../media/image14.png"/><Relationship Id="rId5" Type="http://schemas.openxmlformats.org/officeDocument/2006/relationships/image" Target="../media/image1.pn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7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64401" y="8016300"/>
            <a:ext cx="10724265" cy="116755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9182094"/>
            <a:ext cx="10287000" cy="12012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4156" y="296928"/>
            <a:ext cx="9551532" cy="24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Средно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училище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  <a:p>
            <a:pPr algn="ctr">
              <a:lnSpc>
                <a:spcPts val="4800"/>
              </a:lnSpc>
            </a:pPr>
            <a:r>
              <a:rPr lang="bg-BG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N Pearl"/>
              </a:rPr>
              <a:t>„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Св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св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Кирил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и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Методий</a:t>
            </a:r>
            <a:r>
              <a:rPr lang="bg-BG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N Pearl"/>
              </a:rPr>
              <a:t>“</a:t>
            </a:r>
          </a:p>
          <a:p>
            <a:pPr algn="ctr">
              <a:lnSpc>
                <a:spcPts val="4800"/>
              </a:lnSpc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гр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Рудозем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chemeClr val="accent3">
                  <a:lumMod val="50000"/>
                </a:schemeClr>
              </a:solidFill>
              <a:latin typeface="TAN Pearl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391586" y="3086100"/>
            <a:ext cx="11068652" cy="5715000"/>
            <a:chOff x="0" y="0"/>
            <a:chExt cx="7981950" cy="4578350"/>
          </a:xfrm>
        </p:grpSpPr>
        <p:sp>
          <p:nvSpPr>
            <p:cNvPr id="5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914312" y="223540"/>
              <a:ext cx="6154422" cy="3850969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rcRect/>
              <a:stretch>
                <a:fillRect l="-7834" t="1" r="-6926" b="-4158"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9124" y="289702"/>
            <a:ext cx="1832538" cy="14247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64401" y="8016300"/>
            <a:ext cx="10724265" cy="116755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5625" b="5625"/>
          <a:stretch>
            <a:fillRect/>
          </a:stretch>
        </p:blipFill>
        <p:spPr>
          <a:xfrm>
            <a:off x="-760" y="9182094"/>
            <a:ext cx="10287000" cy="12012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3627" y="296927"/>
            <a:ext cx="9551532" cy="24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Средно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училище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  <a:p>
            <a:pPr algn="ctr">
              <a:lnSpc>
                <a:spcPts val="4800"/>
              </a:lnSpc>
            </a:pPr>
            <a:r>
              <a:rPr lang="bg-BG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N Pearl"/>
              </a:rPr>
              <a:t>„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Св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св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Кирил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и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Методий</a:t>
            </a:r>
            <a:r>
              <a:rPr lang="bg-BG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N Pearl"/>
              </a:rPr>
              <a:t>“</a:t>
            </a:r>
          </a:p>
          <a:p>
            <a:pPr algn="ctr">
              <a:lnSpc>
                <a:spcPts val="4800"/>
              </a:lnSpc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гр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. 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Рудозем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chemeClr val="accent3">
                  <a:lumMod val="50000"/>
                </a:schemeClr>
              </a:solidFill>
              <a:latin typeface="TAN Pearl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390826" y="2552700"/>
            <a:ext cx="11068652" cy="6214311"/>
            <a:chOff x="0" y="0"/>
            <a:chExt cx="7981950" cy="4578350"/>
          </a:xfrm>
        </p:grpSpPr>
        <p:sp>
          <p:nvSpPr>
            <p:cNvPr id="5" name="Freeform 5"/>
            <p:cNvSpPr/>
            <p:nvPr/>
          </p:nvSpPr>
          <p:spPr>
            <a:xfrm>
              <a:off x="765810" y="388004"/>
              <a:ext cx="6451600" cy="3960477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/>
            <a:lstStyle/>
            <a:p>
              <a:endParaRPr lang="bg-BG" dirty="0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9124" y="289702"/>
            <a:ext cx="1832538" cy="1424798"/>
          </a:xfrm>
          <a:prstGeom prst="rect">
            <a:avLst/>
          </a:prstGeom>
        </p:spPr>
      </p:pic>
      <p:pic>
        <p:nvPicPr>
          <p:cNvPr id="12" name="Minimalist Black White The End Animation Video">
            <a:hlinkClick r:id="" action="ppaction://media"/>
            <a:extLst>
              <a:ext uri="{FF2B5EF4-FFF2-40B4-BE49-F238E27FC236}">
                <a16:creationId xmlns:a16="http://schemas.microsoft.com/office/drawing/2014/main" id="{17FC7861-752A-6AEC-4A00-9486A7F773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2527" y="3362213"/>
            <a:ext cx="8420186" cy="484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437265" y="7306119"/>
            <a:ext cx="10724265" cy="135194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648700"/>
            <a:ext cx="10287000" cy="17346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B193BEFA-A7AB-5BB3-2593-11B6F64316A6}"/>
              </a:ext>
            </a:extLst>
          </p:cNvPr>
          <p:cNvSpPr txBox="1"/>
          <p:nvPr/>
        </p:nvSpPr>
        <p:spPr>
          <a:xfrm>
            <a:off x="4315856" y="690459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96" y="-178310"/>
            <a:ext cx="8855044" cy="79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99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2980" y="8543599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57236" y="7617667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00460" y="7083702"/>
            <a:ext cx="3029531" cy="275411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53322" y="8786922"/>
            <a:ext cx="1541952" cy="10737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453322" y="1346369"/>
            <a:ext cx="1737065" cy="131385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069944">
            <a:off x="7803270" y="195781"/>
            <a:ext cx="2308082" cy="10323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88065" y="2049531"/>
            <a:ext cx="2000422" cy="200042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00495" y="799961"/>
            <a:ext cx="4656741" cy="721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6"/>
              </a:lnSpc>
            </a:pPr>
            <a:r>
              <a:rPr lang="en-US" sz="6000" dirty="0" err="1">
                <a:ln w="0"/>
                <a:solidFill>
                  <a:srgbClr val="FED13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ckwell Condensed" panose="02060603050405020104" pitchFamily="18" charset="0"/>
              </a:rPr>
              <a:t>Въведение</a:t>
            </a:r>
            <a:endParaRPr lang="en-US" sz="6000" dirty="0">
              <a:ln w="0"/>
              <a:solidFill>
                <a:srgbClr val="FED13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ckwell Condensed" panose="02060603050405020104" pitchFamily="18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2786" y="3581144"/>
            <a:ext cx="8478133" cy="4013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3"/>
              </a:lnSpc>
            </a:pP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е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глобално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движение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, </a:t>
            </a:r>
            <a:endParaRPr lang="bg-BG" sz="4000" dirty="0">
              <a:solidFill>
                <a:srgbClr val="1AAD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/>
            </a:endParaRPr>
          </a:p>
          <a:p>
            <a:pPr algn="ctr">
              <a:lnSpc>
                <a:spcPts val="3913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създадено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цел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демистифицира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програмирането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и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насърчат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всички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научат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неговите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основи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 Code.org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дава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възможност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младите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хора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програмират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игра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,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която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познават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и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обичат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411373" y="4860920"/>
            <a:ext cx="10724265" cy="266933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648700"/>
            <a:ext cx="10287000" cy="17346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>
          <a:xfrm>
            <a:off x="-528576" y="1594936"/>
            <a:ext cx="11068652" cy="5131934"/>
            <a:chOff x="0" y="0"/>
            <a:chExt cx="7981950" cy="4578350"/>
          </a:xfrm>
        </p:grpSpPr>
        <p:sp>
          <p:nvSpPr>
            <p:cNvPr id="16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7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20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2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6" name="Freeform 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6864" r="-6864"/>
              </a:stretch>
            </a:blipFill>
          </p:spPr>
        </p:sp>
      </p:grpSp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66" y="1836200"/>
            <a:ext cx="8536311" cy="441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38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724900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20335" y="7903945"/>
            <a:ext cx="4766665" cy="178315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37446" y="8319763"/>
            <a:ext cx="1197972" cy="8342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1856">
            <a:off x="5199593" y="141385"/>
            <a:ext cx="2375386" cy="10624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19099" y="984216"/>
            <a:ext cx="1546350" cy="154635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569290" y="1963641"/>
            <a:ext cx="6689010" cy="637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75"/>
              </a:lnSpc>
            </a:pPr>
            <a:r>
              <a:rPr lang="en-US" sz="4400" dirty="0" err="1">
                <a:ln w="0"/>
                <a:solidFill>
                  <a:srgbClr val="FED13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Цели</a:t>
            </a:r>
            <a:r>
              <a:rPr lang="en-US" sz="4400" dirty="0">
                <a:ln w="0"/>
                <a:solidFill>
                  <a:srgbClr val="FED13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FED13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</a:t>
            </a:r>
            <a:r>
              <a:rPr lang="en-US" sz="4400" dirty="0">
                <a:ln w="0"/>
                <a:solidFill>
                  <a:srgbClr val="FED13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FED13F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обучението</a:t>
            </a:r>
            <a:endParaRPr lang="en-US" sz="4400" dirty="0">
              <a:ln w="0"/>
              <a:solidFill>
                <a:srgbClr val="FED13F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9099" y="3447668"/>
            <a:ext cx="9448799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Разбират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,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че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компютрите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изпълняват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инструкции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в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точна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последователност</a:t>
            </a:r>
            <a:r>
              <a:rPr lang="bg-BG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  <a:endParaRPr lang="en-US" sz="4000" dirty="0">
              <a:solidFill>
                <a:srgbClr val="1AAD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/>
            </a:endParaRPr>
          </a:p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Създават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списък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инструкции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,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които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помагат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се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завърши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дадена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задача</a:t>
            </a:r>
            <a:endParaRPr lang="en-US" sz="4000" dirty="0">
              <a:solidFill>
                <a:srgbClr val="1AAD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/>
            </a:endParaRPr>
          </a:p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Повтарят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решенията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,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изпълняват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задачата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724900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20335" y="7817579"/>
            <a:ext cx="4766665" cy="952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406542" y="7450964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1856">
            <a:off x="5199593" y="141385"/>
            <a:ext cx="2375386" cy="10624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019300" y="914227"/>
            <a:ext cx="1546350" cy="154635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19099" y="2029587"/>
            <a:ext cx="9448799" cy="4514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41"/>
              </a:lnSpc>
            </a:pPr>
            <a:r>
              <a:rPr lang="bg-BG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 		е програма, в която преподавателя създава акаунти на съответния клас. Всеки ученик влиза с потребителско име, което е еднакво за класа, а за улеснение на децата се избира парола с картинка. </a:t>
            </a:r>
          </a:p>
          <a:p>
            <a:pPr algn="ctr">
              <a:lnSpc>
                <a:spcPts val="4441"/>
              </a:lnSpc>
            </a:pPr>
            <a:r>
              <a:rPr lang="bg-BG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Програмата дава възможност всеки да работи самостоятелно или на групи.</a:t>
            </a:r>
            <a:endParaRPr lang="en-US" sz="4000" dirty="0">
              <a:solidFill>
                <a:srgbClr val="1AAD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59776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56275" y="4842019"/>
            <a:ext cx="10724265" cy="266933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648700"/>
            <a:ext cx="10287000" cy="17346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>
          <a:xfrm>
            <a:off x="-429406" y="1034882"/>
            <a:ext cx="10945286" cy="5544734"/>
            <a:chOff x="0" y="0"/>
            <a:chExt cx="7981950" cy="4578350"/>
          </a:xfrm>
        </p:grpSpPr>
        <p:sp>
          <p:nvSpPr>
            <p:cNvPr id="15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6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7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8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0" name="Freeform 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6864" r="-6864"/>
              </a:stretch>
            </a:blipFill>
          </p:spPr>
        </p:sp>
      </p:grpSp>
      <p:pic>
        <p:nvPicPr>
          <p:cNvPr id="5" name="Картина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2" y="1358868"/>
            <a:ext cx="8496847" cy="459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2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5625" b="5625"/>
          <a:stretch>
            <a:fillRect/>
          </a:stretch>
        </p:blipFill>
        <p:spPr>
          <a:xfrm>
            <a:off x="-1" y="8721749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20334" y="7953368"/>
            <a:ext cx="4766665" cy="189229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54674" y="8043735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30819">
            <a:off x="45546" y="1576025"/>
            <a:ext cx="2375386" cy="10624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55525" y="255525"/>
            <a:ext cx="1546350" cy="154635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466479" y="1357627"/>
            <a:ext cx="6430147" cy="1397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5"/>
              </a:lnSpc>
            </a:pPr>
            <a:r>
              <a:rPr lang="en-US" sz="5400" dirty="0" err="1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Основни</a:t>
            </a:r>
            <a:r>
              <a:rPr lang="en-US" sz="5400" dirty="0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 </a:t>
            </a:r>
            <a:r>
              <a:rPr lang="en-US" sz="5400" dirty="0" err="1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концепции</a:t>
            </a:r>
            <a:r>
              <a:rPr lang="en-US" sz="5400" dirty="0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 </a:t>
            </a:r>
          </a:p>
          <a:p>
            <a:pPr algn="ctr">
              <a:lnSpc>
                <a:spcPts val="5275"/>
              </a:lnSpc>
            </a:pPr>
            <a:r>
              <a:rPr lang="en-US" sz="5400" dirty="0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в </a:t>
            </a:r>
            <a:r>
              <a:rPr lang="en-US" sz="5400" dirty="0" err="1">
                <a:ln w="0"/>
                <a:solidFill>
                  <a:srgbClr val="FED13F"/>
                </a:solidFill>
                <a:latin typeface="Perpetua" panose="02020502060401020303" pitchFamily="18" charset="0"/>
              </a:rPr>
              <a:t>програмирането</a:t>
            </a:r>
            <a:endParaRPr lang="en-US" sz="5400" dirty="0">
              <a:ln w="0"/>
              <a:solidFill>
                <a:srgbClr val="FED13F"/>
              </a:solidFill>
              <a:latin typeface="Perpetua" panose="02020502060401020303" pitchFamily="18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5525" y="3054682"/>
            <a:ext cx="9854533" cy="4514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Цикли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изпълнение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ефективни</a:t>
            </a:r>
            <a:r>
              <a:rPr lang="bg-BG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блокове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код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</a:p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Отстраняване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грешки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текстове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тестване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и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определяне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причината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тяхното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появяване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</a:p>
          <a:p>
            <a:pPr algn="ctr">
              <a:lnSpc>
                <a:spcPts val="4441"/>
              </a:lnSpc>
            </a:pP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Функции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за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комбиниране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на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допълнителни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инструкции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в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един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единствен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елемент</a:t>
            </a:r>
            <a:r>
              <a:rPr lang="en-US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 с </a:t>
            </a:r>
            <a:r>
              <a:rPr lang="en-US" sz="4000" dirty="0" err="1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код</a:t>
            </a:r>
            <a:r>
              <a:rPr lang="bg-BG" sz="4000" dirty="0">
                <a:solidFill>
                  <a:srgbClr val="1AAD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/>
              </a:rPr>
              <a:t>.</a:t>
            </a:r>
            <a:endParaRPr lang="en-US" sz="4000" dirty="0">
              <a:solidFill>
                <a:srgbClr val="1AAD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56275" y="4842019"/>
            <a:ext cx="10724265" cy="266933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648700"/>
            <a:ext cx="10287000" cy="17346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>
          <a:xfrm>
            <a:off x="-429406" y="1034882"/>
            <a:ext cx="10945286" cy="5544734"/>
            <a:chOff x="0" y="0"/>
            <a:chExt cx="7981950" cy="4578350"/>
          </a:xfrm>
        </p:grpSpPr>
        <p:sp>
          <p:nvSpPr>
            <p:cNvPr id="15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6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7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8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0" name="Freeform 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6864" r="-6864"/>
              </a:stretch>
            </a:blipFill>
          </p:spPr>
        </p:sp>
      </p:grpSp>
      <p:pic>
        <p:nvPicPr>
          <p:cNvPr id="26" name="Картина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53" y="1317516"/>
            <a:ext cx="8351534" cy="464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8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648700"/>
            <a:ext cx="10287000" cy="17346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B193BEFA-A7AB-5BB3-2593-11B6F64316A6}"/>
              </a:ext>
            </a:extLst>
          </p:cNvPr>
          <p:cNvSpPr txBox="1"/>
          <p:nvPr/>
        </p:nvSpPr>
        <p:spPr>
          <a:xfrm>
            <a:off x="4315856" y="690459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56275" y="4842019"/>
            <a:ext cx="10724265" cy="2669333"/>
          </a:xfrm>
          <a:prstGeom prst="rect">
            <a:avLst/>
          </a:prstGeom>
        </p:spPr>
      </p:pic>
      <p:grpSp>
        <p:nvGrpSpPr>
          <p:cNvPr id="15" name="Group 4"/>
          <p:cNvGrpSpPr>
            <a:grpSpLocks noChangeAspect="1"/>
          </p:cNvGrpSpPr>
          <p:nvPr/>
        </p:nvGrpSpPr>
        <p:grpSpPr>
          <a:xfrm>
            <a:off x="-429406" y="1034882"/>
            <a:ext cx="10945286" cy="5544734"/>
            <a:chOff x="0" y="0"/>
            <a:chExt cx="7981950" cy="4578350"/>
          </a:xfrm>
        </p:grpSpPr>
        <p:sp>
          <p:nvSpPr>
            <p:cNvPr id="16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7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20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2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6" name="Freeform 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7"/>
              <a:stretch>
                <a:fillRect l="-6864" r="-6864"/>
              </a:stretch>
            </a:blipFill>
          </p:spPr>
        </p:sp>
      </p:grpSp>
      <p:pic>
        <p:nvPicPr>
          <p:cNvPr id="4" name="bandicam 2023-04-22 13-57-43-68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11026"/>
          <a:stretch/>
        </p:blipFill>
        <p:spPr>
          <a:xfrm>
            <a:off x="890646" y="1324235"/>
            <a:ext cx="8347240" cy="463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2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56383" y="5087031"/>
            <a:ext cx="10724265" cy="2690556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760" y="8953500"/>
            <a:ext cx="10287000" cy="14298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 rot="5202">
            <a:off x="735394" y="81749"/>
            <a:ext cx="61613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endParaRPr lang="en-US" sz="4400" dirty="0">
              <a:solidFill>
                <a:schemeClr val="accent4">
                  <a:lumMod val="75000"/>
                </a:schemeClr>
              </a:solidFill>
              <a:latin typeface="Snap ITC" panose="04040A07060A02020202" pitchFamily="82" charset="0"/>
            </a:endParaRPr>
          </a:p>
          <a:p>
            <a:pPr algn="ctr">
              <a:lnSpc>
                <a:spcPts val="4800"/>
              </a:lnSpc>
              <a:spcBef>
                <a:spcPct val="0"/>
              </a:spcBef>
            </a:pPr>
            <a:endParaRPr lang="en-US" sz="3428" dirty="0">
              <a:solidFill>
                <a:srgbClr val="2E2E2E"/>
              </a:solidFill>
              <a:latin typeface="TAN Pearl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D7F024C-2BBA-5C7E-C3DF-92363605AF83}"/>
              </a:ext>
            </a:extLst>
          </p:cNvPr>
          <p:cNvSpPr txBox="1"/>
          <p:nvPr/>
        </p:nvSpPr>
        <p:spPr>
          <a:xfrm>
            <a:off x="4712367" y="5975682"/>
            <a:ext cx="621633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67B08318-06CB-B0C0-E644-C5A4B84B1217}"/>
              </a:ext>
            </a:extLst>
          </p:cNvPr>
          <p:cNvSpPr txBox="1"/>
          <p:nvPr/>
        </p:nvSpPr>
        <p:spPr>
          <a:xfrm>
            <a:off x="4430016" y="4599371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CAB68F1E-FB40-234F-68F6-DAE49EA4C06E}"/>
              </a:ext>
            </a:extLst>
          </p:cNvPr>
          <p:cNvSpPr txBox="1"/>
          <p:nvPr/>
        </p:nvSpPr>
        <p:spPr>
          <a:xfrm>
            <a:off x="4267395" y="3453596"/>
            <a:ext cx="1551684" cy="707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B19C183-113D-9AD7-73CB-094BC98F1128}"/>
              </a:ext>
            </a:extLst>
          </p:cNvPr>
          <p:cNvSpPr txBox="1"/>
          <p:nvPr/>
        </p:nvSpPr>
        <p:spPr>
          <a:xfrm>
            <a:off x="4502952" y="5825362"/>
            <a:ext cx="15516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                 </a:t>
            </a:r>
          </a:p>
          <a:p>
            <a:r>
              <a:rPr lang="bg-BG" dirty="0">
                <a:solidFill>
                  <a:schemeClr val="bg1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24CE7787-D503-377D-F62F-7E2F76B368B8}"/>
              </a:ext>
            </a:extLst>
          </p:cNvPr>
          <p:cNvSpPr txBox="1"/>
          <p:nvPr/>
        </p:nvSpPr>
        <p:spPr>
          <a:xfrm>
            <a:off x="5005750" y="426433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475B740-7C20-3595-E63A-49AF9B1931C7}"/>
              </a:ext>
            </a:extLst>
          </p:cNvPr>
          <p:cNvSpPr txBox="1"/>
          <p:nvPr/>
        </p:nvSpPr>
        <p:spPr>
          <a:xfrm>
            <a:off x="5016166" y="42792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g-BG"/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>
          <a:xfrm>
            <a:off x="-138643" y="2213582"/>
            <a:ext cx="10945286" cy="4712716"/>
            <a:chOff x="0" y="0"/>
            <a:chExt cx="7981950" cy="4578350"/>
          </a:xfrm>
        </p:grpSpPr>
        <p:sp>
          <p:nvSpPr>
            <p:cNvPr id="15" name="Freeform 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6" name="Freeform 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7" name="Freeform 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8" name="Freeform 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0" name="Freeform 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6864" r="-6864"/>
              </a:stretch>
            </a:blipFill>
          </p:spPr>
        </p:sp>
      </p:grpSp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64" y="2435996"/>
            <a:ext cx="8390200" cy="396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42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0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57236" y="6588967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25284" y="6669240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2053357" y="306305"/>
            <a:ext cx="1541545" cy="78312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48393" y="1239884"/>
            <a:ext cx="8375800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4"/>
              </a:lnSpc>
            </a:pPr>
            <a:r>
              <a:rPr lang="en-US" sz="4400" dirty="0" err="1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Какво</a:t>
            </a:r>
            <a:r>
              <a:rPr lang="en-US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означава</a:t>
            </a:r>
            <a:r>
              <a:rPr lang="en-US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algn="ctr">
              <a:lnSpc>
                <a:spcPts val="4894"/>
              </a:lnSpc>
            </a:pPr>
            <a:r>
              <a:rPr lang="bg-BG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„</a:t>
            </a:r>
            <a:r>
              <a:rPr lang="en-US" sz="4400" dirty="0" err="1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да</a:t>
            </a:r>
            <a:r>
              <a:rPr lang="en-US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програмираме</a:t>
            </a:r>
            <a:r>
              <a:rPr lang="bg-BG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“</a:t>
            </a:r>
            <a:r>
              <a:rPr lang="en-US" sz="4400" dirty="0">
                <a:ln w="0"/>
                <a:solidFill>
                  <a:srgbClr val="3371A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?</a:t>
            </a:r>
          </a:p>
          <a:p>
            <a:pPr algn="ctr">
              <a:lnSpc>
                <a:spcPts val="4894"/>
              </a:lnSpc>
            </a:pPr>
            <a:endParaRPr lang="en-US" sz="4400" dirty="0">
              <a:solidFill>
                <a:srgbClr val="3371A2"/>
              </a:solidFill>
              <a:latin typeface="Poppins Bold"/>
            </a:endParaRPr>
          </a:p>
          <a:p>
            <a:pPr algn="ctr">
              <a:lnSpc>
                <a:spcPts val="4894"/>
              </a:lnSpc>
            </a:pP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Когато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командите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няколко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една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след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друга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се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наричат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компютърна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или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скрипт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).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Текстът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компютърните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програми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се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нарича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програмен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или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сорс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или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по-кратко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3495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3495" dirty="0">
                <a:solidFill>
                  <a:srgbClr val="FED13F"/>
                </a:solidFill>
                <a:latin typeface="Franklin Gothic Demi" panose="020B0703020102020204" pitchFamily="34" charset="0"/>
              </a:rPr>
              <a:t>)</a:t>
            </a:r>
          </a:p>
          <a:p>
            <a:pPr algn="ctr">
              <a:lnSpc>
                <a:spcPts val="4894"/>
              </a:lnSpc>
            </a:pPr>
            <a:endParaRPr lang="en-US" sz="3495" dirty="0">
              <a:solidFill>
                <a:srgbClr val="2A1E5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147E583-3A0B-7B99-BEB2-28FA1773E8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3" y="155854"/>
            <a:ext cx="1392777" cy="13945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0" y="851200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57236" y="6588967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25284" y="6669240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3696958" y="159342"/>
            <a:ext cx="2531360" cy="1132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82266" y="2634999"/>
            <a:ext cx="9817401" cy="3586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3"/>
              </a:lnSpc>
            </a:pP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Какво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е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текстов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програмен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код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?</a:t>
            </a:r>
          </a:p>
          <a:p>
            <a:pPr algn="ctr">
              <a:lnSpc>
                <a:spcPts val="4703"/>
              </a:lnSpc>
            </a:pPr>
            <a:endParaRPr lang="en-US" sz="4400" spc="-17" dirty="0">
              <a:latin typeface="Franklin Gothic Demi" panose="020B0703020102020204" pitchFamily="34" charset="0"/>
            </a:endParaRPr>
          </a:p>
          <a:p>
            <a:pPr algn="ctr">
              <a:lnSpc>
                <a:spcPts val="4703"/>
              </a:lnSpc>
            </a:pP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Текстов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програмен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е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в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който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командите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са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представени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чрез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текст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и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въвеждат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от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клавиатурата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</a:rPr>
              <a:t>.</a:t>
            </a:r>
            <a:endParaRPr lang="en-US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703"/>
              </a:lnSpc>
            </a:pPr>
            <a:endParaRPr lang="en-US" sz="3359" dirty="0">
              <a:solidFill>
                <a:srgbClr val="2A1E50"/>
              </a:solidFill>
              <a:latin typeface="Poppins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147E583-3A0B-7B99-BEB2-28FA1773E8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3" y="155854"/>
            <a:ext cx="1697578" cy="169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5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0" y="8567058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20335" y="7324042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35566" y="7810500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5036647" y="111659"/>
            <a:ext cx="2375386" cy="106244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37967" y="2245023"/>
            <a:ext cx="9861700" cy="421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3"/>
              </a:lnSpc>
            </a:pP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Какво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 е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текстов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език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за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програмиране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  <a:ea typeface="Segoe UI Black" panose="020B0A02040204020203" pitchFamily="34" charset="0"/>
              </a:rPr>
              <a:t>?</a:t>
            </a:r>
          </a:p>
          <a:p>
            <a:pPr algn="ctr">
              <a:lnSpc>
                <a:spcPts val="4703"/>
              </a:lnSpc>
            </a:pPr>
            <a:endParaRPr lang="en-US" sz="4400" spc="-17" dirty="0">
              <a:latin typeface="Franklin Gothic Demi" panose="020B0703020102020204" pitchFamily="34" charset="0"/>
              <a:ea typeface="Segoe UI Black" panose="020B0A02040204020203" pitchFamily="34" charset="0"/>
            </a:endParaRPr>
          </a:p>
          <a:p>
            <a:pPr algn="ctr">
              <a:lnSpc>
                <a:spcPts val="4703"/>
              </a:lnSpc>
            </a:pP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Език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за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програмиране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, в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който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командите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и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данните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се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описват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с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текстов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програмен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код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,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се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нарича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текстов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език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за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 </a:t>
            </a:r>
            <a:r>
              <a:rPr lang="en-US" sz="4000" spc="-17" dirty="0" err="1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програмиране</a:t>
            </a:r>
            <a:r>
              <a:rPr lang="en-US" sz="4000" spc="-17" dirty="0">
                <a:solidFill>
                  <a:srgbClr val="FED13F"/>
                </a:solidFill>
                <a:latin typeface="Franklin Gothic Demi" panose="020B0703020102020204" pitchFamily="34" charset="0"/>
                <a:ea typeface="Segoe UI Black" panose="020B0A02040204020203" pitchFamily="34" charset="0"/>
              </a:rPr>
              <a:t>.</a:t>
            </a: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AC1D2BB-4CF4-7970-E052-C6304A5049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2" y="247905"/>
            <a:ext cx="1592466" cy="159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14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69322" y="8589722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20335" y="7687847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64590" y="7687847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4320975" y="270946"/>
            <a:ext cx="2072512" cy="92697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66700" y="2067953"/>
            <a:ext cx="9603326" cy="6488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5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Как</a:t>
            </a:r>
            <a:r>
              <a:rPr lang="en-US" sz="5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5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да</a:t>
            </a:r>
            <a:r>
              <a:rPr lang="en-US" sz="5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5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стана</a:t>
            </a:r>
            <a:r>
              <a:rPr lang="en-US" sz="5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5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програмист</a:t>
            </a:r>
            <a:r>
              <a:rPr lang="en-US" sz="5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?</a:t>
            </a:r>
          </a:p>
          <a:p>
            <a:pPr algn="ctr">
              <a:lnSpc>
                <a:spcPts val="4601"/>
              </a:lnSpc>
            </a:pPr>
            <a:endParaRPr lang="en-US" sz="3286" dirty="0">
              <a:solidFill>
                <a:srgbClr val="2A1E50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Умение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bg-BG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№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1 –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да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кодиш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(20%)</a:t>
            </a: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Умение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bg-BG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№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2 –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алгоритмично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мислене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(30%)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Фундаментални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знания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професията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(25%)</a:t>
            </a: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Езици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програмиране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и 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софтуерни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технологии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(25%)</a:t>
            </a:r>
          </a:p>
          <a:p>
            <a:pPr algn="ctr">
              <a:lnSpc>
                <a:spcPts val="4601"/>
              </a:lnSpc>
            </a:pPr>
            <a:endParaRPr lang="en-US" sz="3286" dirty="0">
              <a:solidFill>
                <a:srgbClr val="2A1E50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endParaRPr lang="en-US" sz="3286" dirty="0">
              <a:solidFill>
                <a:srgbClr val="2A1E50"/>
              </a:solidFill>
              <a:latin typeface="Poppins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5D32E21-FA07-2A08-C668-4662270533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2" y="247905"/>
            <a:ext cx="1592466" cy="15945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01071" y="7548130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24700" y="8345918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9809579" flipH="1" flipV="1">
            <a:off x="3981000" y="550036"/>
            <a:ext cx="2213950" cy="99023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-1" y="1717976"/>
            <a:ext cx="9951046" cy="6488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Кой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език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за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програмиране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да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уча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</a:p>
          <a:p>
            <a:pPr algn="ctr">
              <a:lnSpc>
                <a:spcPts val="4601"/>
              </a:lnSpc>
            </a:pP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и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защо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езикът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няма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значение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?</a:t>
            </a:r>
          </a:p>
          <a:p>
            <a:pPr algn="ctr">
              <a:lnSpc>
                <a:spcPts val="4601"/>
              </a:lnSpc>
            </a:pPr>
            <a:endParaRPr lang="en-US" sz="3286" dirty="0">
              <a:solidFill>
                <a:srgbClr val="2A1E50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Разликата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между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езиците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програмиране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и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по-точно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в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уменията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програмистите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различните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езици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и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технологиите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от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тяхната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екосистема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е в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около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10-20%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от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уменията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.</a:t>
            </a:r>
          </a:p>
          <a:p>
            <a:pPr algn="ctr">
              <a:lnSpc>
                <a:spcPts val="4601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Всички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програмисти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имат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около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endParaRPr lang="bg-BG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601"/>
              </a:lnSpc>
            </a:pP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80-90%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еднакви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умения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които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зависят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от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езика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!</a:t>
            </a: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7CB672ED-9F04-55CA-45DE-F1AC1E2991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" y="-82963"/>
            <a:ext cx="1592466" cy="159450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38100" y="8587946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66055" y="7124700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353300" y="7841759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4378362" y="78129"/>
            <a:ext cx="2375386" cy="106244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34799" y="3007249"/>
            <a:ext cx="9817401" cy="361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3"/>
              </a:lnSpc>
            </a:pP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И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все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пак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: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от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кой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програмен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език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да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4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започна</a:t>
            </a:r>
            <a:r>
              <a:rPr lang="en-US" sz="44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?</a:t>
            </a:r>
          </a:p>
          <a:p>
            <a:pPr algn="ctr">
              <a:lnSpc>
                <a:spcPts val="4703"/>
              </a:lnSpc>
            </a:pPr>
            <a:endParaRPr lang="en-US" sz="3359" b="1" dirty="0">
              <a:solidFill>
                <a:srgbClr val="2A1E50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703"/>
              </a:lnSpc>
            </a:pP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Избор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: Python –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супер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лесен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език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супер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масов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много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материали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лесно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се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учи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няма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излишен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код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–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пишеш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много</a:t>
            </a:r>
            <a:r>
              <a:rPr lang="en-US" sz="4000" dirty="0">
                <a:solidFill>
                  <a:srgbClr val="FED13F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dirty="0" err="1">
                <a:solidFill>
                  <a:srgbClr val="FED13F"/>
                </a:solidFill>
                <a:latin typeface="Franklin Gothic Demi" panose="020B0703020102020204" pitchFamily="34" charset="0"/>
              </a:rPr>
              <a:t>малко</a:t>
            </a:r>
            <a:endParaRPr lang="en-US" sz="4000" dirty="0">
              <a:solidFill>
                <a:srgbClr val="FED13F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2F640D0-9715-30A1-8672-2370C00EB0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2" y="182558"/>
            <a:ext cx="1883411" cy="188581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801100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20335" y="7362142"/>
            <a:ext cx="4766665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26739" y="8159928"/>
            <a:ext cx="1541952" cy="10737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06542" y="255525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30819">
            <a:off x="4731845" y="134519"/>
            <a:ext cx="2375386" cy="106244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470" y="2384090"/>
            <a:ext cx="10110058" cy="5424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3"/>
              </a:lnSpc>
            </a:pP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Какво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е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среда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за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 </a:t>
            </a:r>
            <a:r>
              <a:rPr lang="en-US" sz="4800" dirty="0" err="1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програмиране</a:t>
            </a:r>
            <a:r>
              <a:rPr lang="en-US" sz="4800" dirty="0">
                <a:ln w="0"/>
                <a:solidFill>
                  <a:srgbClr val="3371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ranklin Gothic Demi" panose="020B0703020102020204" pitchFamily="34" charset="0"/>
              </a:rPr>
              <a:t>?</a:t>
            </a:r>
          </a:p>
          <a:p>
            <a:pPr algn="ctr">
              <a:lnSpc>
                <a:spcPts val="4703"/>
              </a:lnSpc>
            </a:pPr>
            <a:endParaRPr lang="en-US" sz="3600" spc="-17" dirty="0">
              <a:latin typeface="Franklin Gothic Demi" panose="020B0703020102020204" pitchFamily="34" charset="0"/>
            </a:endParaRPr>
          </a:p>
          <a:p>
            <a:pPr algn="ctr">
              <a:lnSpc>
                <a:spcPts val="4703"/>
              </a:lnSpc>
            </a:pP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Средата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програмиране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предоставя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удобни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средства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програмиране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на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даден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език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–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създаване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изпълнение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,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проверка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за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грешка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в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кода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и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др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.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Може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е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инсталирана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на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дигитално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устройство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или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се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достъпва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 </a:t>
            </a:r>
            <a:r>
              <a:rPr lang="en-US" sz="4000" spc="-15" dirty="0" err="1">
                <a:solidFill>
                  <a:srgbClr val="FFC000"/>
                </a:solidFill>
                <a:latin typeface="Franklin Gothic Demi" panose="020B0703020102020204" pitchFamily="34" charset="0"/>
              </a:rPr>
              <a:t>онлайн</a:t>
            </a:r>
            <a:r>
              <a:rPr lang="en-US" sz="4000" spc="-15" dirty="0">
                <a:solidFill>
                  <a:srgbClr val="FFC000"/>
                </a:solidFill>
                <a:latin typeface="Franklin Gothic Demi" panose="020B0703020102020204" pitchFamily="34" charset="0"/>
              </a:rPr>
              <a:t>. </a:t>
            </a:r>
            <a:endParaRPr lang="en-US" sz="4000" dirty="0">
              <a:solidFill>
                <a:srgbClr val="FFC000"/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ts val="4703"/>
              </a:lnSpc>
            </a:pPr>
            <a:endParaRPr lang="en-US" sz="3600" dirty="0">
              <a:solidFill>
                <a:srgbClr val="2A1E50"/>
              </a:solidFill>
              <a:latin typeface="Poppins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539240" cy="15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62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7290" y="6461375"/>
            <a:ext cx="9603918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981595" y="5681510"/>
            <a:ext cx="1259917" cy="87736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223" y="3088894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566954">
            <a:off x="7823230" y="499513"/>
            <a:ext cx="2375386" cy="106244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B2A4D7B2-D66D-F57C-FE0A-A69C569542DC}"/>
              </a:ext>
            </a:extLst>
          </p:cNvPr>
          <p:cNvGrpSpPr>
            <a:grpSpLocks noChangeAspect="1"/>
          </p:cNvGrpSpPr>
          <p:nvPr/>
        </p:nvGrpSpPr>
        <p:grpSpPr>
          <a:xfrm>
            <a:off x="1014851" y="255525"/>
            <a:ext cx="8776849" cy="7608951"/>
            <a:chOff x="0" y="0"/>
            <a:chExt cx="7981950" cy="457835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D7ECF49-A062-BC5D-7C74-ED28C3D828B3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64EDA44-29B9-EFE0-08BB-A033EDE9941D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79BEA7E-7653-74A1-2FB4-C07E30CF827F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D70569-A117-41CF-249F-0C7C02F79B96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5" name="Картина 14" descr="Картина, която съдържа текст, часовник&#10;&#10;Описанието е генерирано автоматично">
            <a:extLst>
              <a:ext uri="{FF2B5EF4-FFF2-40B4-BE49-F238E27FC236}">
                <a16:creationId xmlns:a16="http://schemas.microsoft.com/office/drawing/2014/main" id="{30BDA60C-E48F-4150-6DA9-B1C99DE8B9A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05" y="1866900"/>
            <a:ext cx="5149411" cy="4369737"/>
          </a:xfrm>
          <a:prstGeom prst="rect">
            <a:avLst/>
          </a:prstGeom>
        </p:spPr>
      </p:pic>
      <p:pic>
        <p:nvPicPr>
          <p:cNvPr id="16" name="2023-04-21 15-19-14-43">
            <a:hlinkClick r:id="" action="ppaction://media"/>
            <a:extLst>
              <a:ext uri="{FF2B5EF4-FFF2-40B4-BE49-F238E27FC236}">
                <a16:creationId xmlns:a16="http://schemas.microsoft.com/office/drawing/2014/main" id="{F22736F5-C70F-04DE-3893-5AB596653B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19300" y="647700"/>
            <a:ext cx="6781800" cy="6270872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124606" cy="112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3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 mute="1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7290" y="6461375"/>
            <a:ext cx="9603918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81595" y="5681510"/>
            <a:ext cx="1259917" cy="87736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223" y="3088894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566954">
            <a:off x="7823230" y="499513"/>
            <a:ext cx="2375386" cy="106244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B2A4D7B2-D66D-F57C-FE0A-A69C569542DC}"/>
              </a:ext>
            </a:extLst>
          </p:cNvPr>
          <p:cNvGrpSpPr>
            <a:grpSpLocks noChangeAspect="1"/>
          </p:cNvGrpSpPr>
          <p:nvPr/>
        </p:nvGrpSpPr>
        <p:grpSpPr>
          <a:xfrm>
            <a:off x="1014851" y="1104900"/>
            <a:ext cx="8776849" cy="6759576"/>
            <a:chOff x="0" y="0"/>
            <a:chExt cx="7981950" cy="457835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D7ECF49-A062-BC5D-7C74-ED28C3D828B3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64EDA44-29B9-EFE0-08BB-A033EDE9941D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79BEA7E-7653-74A1-2FB4-C07E30CF827F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D70569-A117-41CF-249F-0C7C02F79B96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124606" cy="112604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22" y="1485900"/>
            <a:ext cx="6676177" cy="560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1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7290" y="6461375"/>
            <a:ext cx="9603918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81595" y="5681510"/>
            <a:ext cx="1259917" cy="87736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223" y="3088894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566954">
            <a:off x="7823230" y="499513"/>
            <a:ext cx="2375386" cy="106244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B2A4D7B2-D66D-F57C-FE0A-A69C569542DC}"/>
              </a:ext>
            </a:extLst>
          </p:cNvPr>
          <p:cNvGrpSpPr>
            <a:grpSpLocks noChangeAspect="1"/>
          </p:cNvGrpSpPr>
          <p:nvPr/>
        </p:nvGrpSpPr>
        <p:grpSpPr>
          <a:xfrm>
            <a:off x="1014851" y="1562100"/>
            <a:ext cx="8776849" cy="6302376"/>
            <a:chOff x="0" y="0"/>
            <a:chExt cx="7981950" cy="457835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D7ECF49-A062-BC5D-7C74-ED28C3D828B3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64EDA44-29B9-EFE0-08BB-A033EDE9941D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79BEA7E-7653-74A1-2FB4-C07E30CF827F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D70569-A117-41CF-249F-0C7C02F79B96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124606" cy="1126044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09" y="1991723"/>
            <a:ext cx="6650136" cy="518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81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7290" y="6461375"/>
            <a:ext cx="9603918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981595" y="5681510"/>
            <a:ext cx="1259917" cy="87736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223" y="3088894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566954">
            <a:off x="7823230" y="499513"/>
            <a:ext cx="2375386" cy="106244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B2A4D7B2-D66D-F57C-FE0A-A69C569542DC}"/>
              </a:ext>
            </a:extLst>
          </p:cNvPr>
          <p:cNvGrpSpPr>
            <a:grpSpLocks noChangeAspect="1"/>
          </p:cNvGrpSpPr>
          <p:nvPr/>
        </p:nvGrpSpPr>
        <p:grpSpPr>
          <a:xfrm>
            <a:off x="1104900" y="647700"/>
            <a:ext cx="8305800" cy="7216776"/>
            <a:chOff x="0" y="0"/>
            <a:chExt cx="7981950" cy="457835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D7ECF49-A062-BC5D-7C74-ED28C3D828B3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64EDA44-29B9-EFE0-08BB-A033EDE9941D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79BEA7E-7653-74A1-2FB4-C07E30CF827F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D70569-A117-41CF-249F-0C7C02F79B96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124606" cy="1126044"/>
          </a:xfrm>
          <a:prstGeom prst="rect">
            <a:avLst/>
          </a:prstGeom>
        </p:spPr>
      </p:pic>
      <p:pic>
        <p:nvPicPr>
          <p:cNvPr id="7" name="bandicam 2023-04-22 15-22-43-54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4"/>
          <a:srcRect l="12383" t="6802" r="17675"/>
          <a:stretch/>
        </p:blipFill>
        <p:spPr>
          <a:xfrm>
            <a:off x="2108624" y="1087820"/>
            <a:ext cx="6311476" cy="597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625" b="5625"/>
          <a:stretch>
            <a:fillRect/>
          </a:stretch>
        </p:blipFill>
        <p:spPr>
          <a:xfrm>
            <a:off x="-1" y="8552355"/>
            <a:ext cx="10287000" cy="17346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7290" y="6461375"/>
            <a:ext cx="9603918" cy="26693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81595" y="5681510"/>
            <a:ext cx="1259917" cy="87736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223" y="3088894"/>
            <a:ext cx="1703516" cy="1288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566954">
            <a:off x="7823230" y="499513"/>
            <a:ext cx="2375386" cy="106244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B2A4D7B2-D66D-F57C-FE0A-A69C569542DC}"/>
              </a:ext>
            </a:extLst>
          </p:cNvPr>
          <p:cNvGrpSpPr>
            <a:grpSpLocks noChangeAspect="1"/>
          </p:cNvGrpSpPr>
          <p:nvPr/>
        </p:nvGrpSpPr>
        <p:grpSpPr>
          <a:xfrm>
            <a:off x="1014851" y="255525"/>
            <a:ext cx="8776849" cy="7608951"/>
            <a:chOff x="0" y="0"/>
            <a:chExt cx="7981950" cy="457835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D7ECF49-A062-BC5D-7C74-ED28C3D828B3}"/>
                </a:ext>
              </a:extLst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3D3D3D"/>
            </a:solidFill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64EDA44-29B9-EFE0-08BB-A033EDE9941D}"/>
                </a:ext>
              </a:extLst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79BEA7E-7653-74A1-2FB4-C07E30CF827F}"/>
                </a:ext>
              </a:extLst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CBD70569-A117-41CF-249F-0C7C02F79B96}"/>
                </a:ext>
              </a:extLst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</p:grpSp>
      <p:pic>
        <p:nvPicPr>
          <p:cNvPr id="15" name="Картина 14" descr="Картина, която съдържа текст, часовник&#10;&#10;Описанието е генерирано автоматично">
            <a:extLst>
              <a:ext uri="{FF2B5EF4-FFF2-40B4-BE49-F238E27FC236}">
                <a16:creationId xmlns:a16="http://schemas.microsoft.com/office/drawing/2014/main" id="{30BDA60C-E48F-4150-6DA9-B1C99DE8B9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902" y="723900"/>
            <a:ext cx="6719848" cy="6317398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3E770E56-45C3-E64F-7EF8-CDD7A6217A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7" y="131256"/>
            <a:ext cx="1124606" cy="112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6923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ция">
  <a:themeElements>
    <a:clrScheme name="Ретроспекция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439</TotalTime>
  <Words>477</Words>
  <Application>Microsoft Office PowerPoint</Application>
  <PresentationFormat>По избор</PresentationFormat>
  <Paragraphs>65</Paragraphs>
  <Slides>24</Slides>
  <Notes>1</Notes>
  <HiddenSlides>0</HiddenSlides>
  <MMClips>4</MMClips>
  <ScaleCrop>false</ScaleCrop>
  <HeadingPairs>
    <vt:vector size="6" baseType="variant">
      <vt:variant>
        <vt:lpstr>Използвани шрифтове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6" baseType="lpstr">
      <vt:lpstr>Perpetua</vt:lpstr>
      <vt:lpstr>Rockwell Condensed</vt:lpstr>
      <vt:lpstr>Franklin Gothic Demi</vt:lpstr>
      <vt:lpstr>Bahnschrift SemiCondensed</vt:lpstr>
      <vt:lpstr>Segoe UI Black</vt:lpstr>
      <vt:lpstr>Poppins Bold</vt:lpstr>
      <vt:lpstr>TAN Pearl</vt:lpstr>
      <vt:lpstr>Poppins</vt:lpstr>
      <vt:lpstr>Calibri Light</vt:lpstr>
      <vt:lpstr>Snap ITC</vt:lpstr>
      <vt:lpstr>Calibri</vt:lpstr>
      <vt:lpstr>Ретроспекция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Feminine Blogging Instagram Post</dc:title>
  <dc:creator>Юлияна С. Бозова</dc:creator>
  <cp:lastModifiedBy>Юлияна С. Бозова</cp:lastModifiedBy>
  <cp:revision>27</cp:revision>
  <dcterms:created xsi:type="dcterms:W3CDTF">2006-08-16T00:00:00Z</dcterms:created>
  <dcterms:modified xsi:type="dcterms:W3CDTF">2023-04-27T10:04:06Z</dcterms:modified>
  <dc:identifier>DAFgucwUnIQ</dc:identifier>
</cp:coreProperties>
</file>